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3" r:id="rId13"/>
    <p:sldId id="272" r:id="rId14"/>
    <p:sldId id="268" r:id="rId15"/>
    <p:sldId id="269" r:id="rId16"/>
    <p:sldId id="270" r:id="rId17"/>
    <p:sldId id="271" r:id="rId18"/>
    <p:sldId id="262" r:id="rId19"/>
    <p:sldId id="274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7B3C-3DD5-45B2-850F-8FE84CB7ED52}" type="datetimeFigureOut">
              <a:rPr lang="sk-SK" smtClean="0"/>
              <a:pPr/>
              <a:t>5. 4. 2016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ED760-85A3-4872-9841-1C4CD9D212E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7B3C-3DD5-45B2-850F-8FE84CB7ED52}" type="datetimeFigureOut">
              <a:rPr lang="sk-SK" smtClean="0"/>
              <a:pPr/>
              <a:t>5. 4. 2016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D760-85A3-4872-9841-1C4CD9D212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7B3C-3DD5-45B2-850F-8FE84CB7ED52}" type="datetimeFigureOut">
              <a:rPr lang="sk-SK" smtClean="0"/>
              <a:pPr/>
              <a:t>5. 4. 2016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D760-85A3-4872-9841-1C4CD9D212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F07B3C-3DD5-45B2-850F-8FE84CB7ED52}" type="datetimeFigureOut">
              <a:rPr lang="sk-SK" smtClean="0"/>
              <a:pPr/>
              <a:t>5. 4. 2016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F6ED760-85A3-4872-9841-1C4CD9D212E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7B3C-3DD5-45B2-850F-8FE84CB7ED52}" type="datetimeFigureOut">
              <a:rPr lang="sk-SK" smtClean="0"/>
              <a:pPr/>
              <a:t>5. 4. 2016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D760-85A3-4872-9841-1C4CD9D212E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7B3C-3DD5-45B2-850F-8FE84CB7ED52}" type="datetimeFigureOut">
              <a:rPr lang="sk-SK" smtClean="0"/>
              <a:pPr/>
              <a:t>5. 4. 2016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D760-85A3-4872-9841-1C4CD9D212E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D760-85A3-4872-9841-1C4CD9D212E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7B3C-3DD5-45B2-850F-8FE84CB7ED52}" type="datetimeFigureOut">
              <a:rPr lang="sk-SK" smtClean="0"/>
              <a:pPr/>
              <a:t>5. 4. 2016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7B3C-3DD5-45B2-850F-8FE84CB7ED52}" type="datetimeFigureOut">
              <a:rPr lang="sk-SK" smtClean="0"/>
              <a:pPr/>
              <a:t>5. 4. 2016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D760-85A3-4872-9841-1C4CD9D212E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7B3C-3DD5-45B2-850F-8FE84CB7ED52}" type="datetimeFigureOut">
              <a:rPr lang="sk-SK" smtClean="0"/>
              <a:pPr/>
              <a:t>5. 4. 2016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ED760-85A3-4872-9841-1C4CD9D212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F07B3C-3DD5-45B2-850F-8FE84CB7ED52}" type="datetimeFigureOut">
              <a:rPr lang="sk-SK" smtClean="0"/>
              <a:pPr/>
              <a:t>5. 4. 2016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6ED760-85A3-4872-9841-1C4CD9D212E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07B3C-3DD5-45B2-850F-8FE84CB7ED52}" type="datetimeFigureOut">
              <a:rPr lang="sk-SK" smtClean="0"/>
              <a:pPr/>
              <a:t>5. 4. 2016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ED760-85A3-4872-9841-1C4CD9D212E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F07B3C-3DD5-45B2-850F-8FE84CB7ED52}" type="datetimeFigureOut">
              <a:rPr lang="sk-SK" smtClean="0"/>
              <a:pPr/>
              <a:t>5. 4. 2016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F6ED760-85A3-4872-9841-1C4CD9D212E3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5157192"/>
            <a:ext cx="8424936" cy="864096"/>
          </a:xfrm>
        </p:spPr>
        <p:txBody>
          <a:bodyPr>
            <a:normAutofit fontScale="92500"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Martin </a:t>
            </a:r>
            <a:r>
              <a:rPr lang="sk-SK" dirty="0" err="1" smtClean="0">
                <a:solidFill>
                  <a:schemeClr val="tx1"/>
                </a:solidFill>
              </a:rPr>
              <a:t>Kažimír</a:t>
            </a:r>
            <a:r>
              <a:rPr lang="sk-SK" dirty="0" smtClean="0">
                <a:solidFill>
                  <a:schemeClr val="tx1"/>
                </a:solidFill>
              </a:rPr>
              <a:t>, Marek </a:t>
            </a:r>
            <a:r>
              <a:rPr lang="sk-SK" dirty="0" err="1" smtClean="0">
                <a:solidFill>
                  <a:schemeClr val="tx1"/>
                </a:solidFill>
              </a:rPr>
              <a:t>Kačmár</a:t>
            </a:r>
            <a:r>
              <a:rPr lang="sk-SK" smtClean="0">
                <a:solidFill>
                  <a:schemeClr val="tx1"/>
                </a:solidFill>
              </a:rPr>
              <a:t>, Michal </a:t>
            </a:r>
            <a:r>
              <a:rPr lang="sk-SK" dirty="0" err="1" smtClean="0">
                <a:solidFill>
                  <a:schemeClr val="tx1"/>
                </a:solidFill>
              </a:rPr>
              <a:t>Tomaško</a:t>
            </a:r>
            <a:r>
              <a:rPr lang="sk-SK" dirty="0" smtClean="0">
                <a:solidFill>
                  <a:schemeClr val="tx1"/>
                </a:solidFill>
              </a:rPr>
              <a:t> a Štefan Straka</a:t>
            </a:r>
          </a:p>
          <a:p>
            <a:r>
              <a:rPr lang="sk-SK" dirty="0" smtClean="0">
                <a:solidFill>
                  <a:schemeClr val="tx1"/>
                </a:solidFill>
                <a:latin typeface="Agency FB" panose="020B0503020202020204" pitchFamily="34" charset="0"/>
              </a:rPr>
              <a:t>3.A</a:t>
            </a:r>
            <a:endParaRPr lang="sk-SK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Rozpad koloniálnej sústavy a nástup „Tretieho sveta“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500" dirty="0"/>
              <a:t>1949- Holandsko uznalo nezávislosť indonézskeho súostrovia</a:t>
            </a:r>
          </a:p>
          <a:p>
            <a:r>
              <a:rPr lang="sk-SK" sz="2500" dirty="0"/>
              <a:t>27.12.1949- podpísaný dokument v Amsterdame</a:t>
            </a:r>
          </a:p>
          <a:p>
            <a:r>
              <a:rPr lang="sk-SK" sz="2500" dirty="0"/>
              <a:t>Kolaborácia okupantov s Japonskom</a:t>
            </a:r>
          </a:p>
          <a:p>
            <a:r>
              <a:rPr lang="sk-SK" sz="2500" dirty="0" err="1"/>
              <a:t>Ahmed</a:t>
            </a:r>
            <a:r>
              <a:rPr lang="sk-SK" sz="2500" dirty="0"/>
              <a:t> </a:t>
            </a:r>
            <a:r>
              <a:rPr lang="sk-SK" sz="2500" dirty="0" err="1"/>
              <a:t>Sukarno</a:t>
            </a:r>
            <a:r>
              <a:rPr lang="sk-SK" sz="2500" dirty="0"/>
              <a:t>- 1.indonézsky prezident</a:t>
            </a:r>
          </a:p>
          <a:p>
            <a:endParaRPr lang="sk-SK" sz="27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800" dirty="0"/>
              <a:t>Dekolonizačný proces v iných  štátoch</a:t>
            </a:r>
          </a:p>
        </p:txBody>
      </p:sp>
      <p:pic>
        <p:nvPicPr>
          <p:cNvPr id="4" name="Picture 2" descr="http://www1.teraz.sk/usercontent/photos/0/8/c/4-08c217a90eb8c42d0c10c66760ff3a1be279d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4514" y="3933056"/>
            <a:ext cx="2062177" cy="2713391"/>
          </a:xfrm>
          <a:prstGeom prst="rect">
            <a:avLst/>
          </a:prstGeom>
          <a:noFill/>
        </p:spPr>
      </p:pic>
      <p:pic>
        <p:nvPicPr>
          <p:cNvPr id="5" name="Picture 4" descr="https://upload.wikimedia.org/wikipedia/commons/b/bd/Indonesia_ASE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04323"/>
            <a:ext cx="2166916" cy="2170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500" dirty="0"/>
              <a:t>Koniec 60.rokov- sťahovanie sa Britov zo Stredného východu</a:t>
            </a:r>
          </a:p>
          <a:p>
            <a:r>
              <a:rPr lang="sk-SK" sz="2500" dirty="0"/>
              <a:t>Dôvod: rastúci význam ropy</a:t>
            </a:r>
          </a:p>
          <a:p>
            <a:r>
              <a:rPr lang="sk-SK" sz="2500" dirty="0"/>
              <a:t>Afrika málo zaujímavá pre európske mocnosti</a:t>
            </a:r>
          </a:p>
          <a:p>
            <a:r>
              <a:rPr lang="sk-SK" sz="2500" dirty="0"/>
              <a:t>vznik problémov v afrických štátoch 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800" dirty="0"/>
              <a:t>Dekolonizácia v Afrike</a:t>
            </a:r>
          </a:p>
        </p:txBody>
      </p:sp>
      <p:pic>
        <p:nvPicPr>
          <p:cNvPr id="4" name="Picture 2" descr="http://footage.framepool.com/shotimg/653658346-filmteam-filmen-multiethnisch-kam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00497"/>
            <a:ext cx="3429000" cy="2571751"/>
          </a:xfrm>
          <a:prstGeom prst="rect">
            <a:avLst/>
          </a:prstGeom>
          <a:noFill/>
        </p:spPr>
      </p:pic>
      <p:pic>
        <p:nvPicPr>
          <p:cNvPr id="5" name="Picture 4" descr="http://www.mafab.hu/static/2014t/284/22/5353_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10792"/>
            <a:ext cx="4179840" cy="2351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48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500" dirty="0"/>
              <a:t>Nechcel sa zaradiť ani do kapitalistických ani do komunistických štátov</a:t>
            </a:r>
          </a:p>
          <a:p>
            <a:r>
              <a:rPr lang="sk-SK" sz="2500" dirty="0"/>
              <a:t>Pôvodná doména tretieho sveta </a:t>
            </a:r>
            <a:r>
              <a:rPr lang="sk-SK" sz="2500"/>
              <a:t>bola </a:t>
            </a:r>
            <a:r>
              <a:rPr lang="sk-SK" sz="2500" smtClean="0"/>
              <a:t>práve </a:t>
            </a:r>
            <a:r>
              <a:rPr lang="sk-SK" sz="2500" dirty="0"/>
              <a:t>Ázia a Afrika</a:t>
            </a:r>
          </a:p>
          <a:p>
            <a:r>
              <a:rPr lang="sk-SK" sz="2500" dirty="0"/>
              <a:t>Pre väčšinu oslobodených krajín nastalo dlhé obdobie nestability alebo silných diktatúr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800" dirty="0"/>
              <a:t>„Tretí svet“ po dekolonizácii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05064"/>
            <a:ext cx="3486684" cy="1961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388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z="2500" dirty="0" smtClean="0"/>
          </a:p>
          <a:p>
            <a:r>
              <a:rPr lang="sk-SK" sz="2500" dirty="0" smtClean="0"/>
              <a:t>Po </a:t>
            </a:r>
            <a:r>
              <a:rPr lang="sk-SK" sz="2500" dirty="0"/>
              <a:t>vojne predstavitelia nezávislých štátov  založili Arabskú ligu </a:t>
            </a:r>
          </a:p>
          <a:p>
            <a:r>
              <a:rPr lang="sk-SK" sz="2500" dirty="0"/>
              <a:t>5.1948 OSN rozhodlo, že územie Palestíny  sa rozdelí medzi jej arabské a židovské obyvateľstvo</a:t>
            </a:r>
          </a:p>
          <a:p>
            <a:r>
              <a:rPr lang="sk-SK" sz="2500" dirty="0"/>
              <a:t>Rozpory sa najčastejšie ukázali v priestore okolo Arabského zálivu kvôli rope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800" dirty="0"/>
              <a:t>„Tretí svet“ Arabských krajín</a:t>
            </a:r>
          </a:p>
        </p:txBody>
      </p:sp>
    </p:spTree>
    <p:extLst>
      <p:ext uri="{BB962C8B-B14F-4D97-AF65-F5344CB8AC3E}">
        <p14:creationId xmlns="" xmlns:p14="http://schemas.microsoft.com/office/powerpoint/2010/main" val="31005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700" dirty="0"/>
              <a:t>apríl 1955 – 23 afrických a 6 ázijských štátov v meste Bandung </a:t>
            </a:r>
          </a:p>
          <a:p>
            <a:r>
              <a:rPr lang="sk-SK" sz="2700" dirty="0"/>
              <a:t>predstavenie „svojho videnia sveta“</a:t>
            </a:r>
          </a:p>
          <a:p>
            <a:r>
              <a:rPr lang="sk-SK" sz="2700" dirty="0"/>
              <a:t>predstavujú viac než 50 percent ľudstva, ale vlastnia len 8 percent z jeho celkového bohatstva</a:t>
            </a:r>
          </a:p>
          <a:p>
            <a:r>
              <a:rPr lang="sk-SK" sz="2700" dirty="0"/>
              <a:t>žiadanie OSN o vytvorenie fondu na pomoc ich krajinám</a:t>
            </a:r>
          </a:p>
          <a:p>
            <a:r>
              <a:rPr lang="sk-SK" sz="2700" dirty="0"/>
              <a:t>odsúdenie studenej vojny a prežívajúceho kolonializmu</a:t>
            </a:r>
          </a:p>
          <a:p>
            <a:r>
              <a:rPr lang="sk-SK" sz="2700" dirty="0"/>
              <a:t>mala svetový ohlas, vzrast osobnej prestíže vodcov tretieho sveta – </a:t>
            </a:r>
            <a:r>
              <a:rPr lang="sk-SK" sz="2700" dirty="0" err="1"/>
              <a:t>Sukarna</a:t>
            </a:r>
            <a:r>
              <a:rPr lang="sk-SK" sz="2700" dirty="0"/>
              <a:t>, </a:t>
            </a:r>
            <a:r>
              <a:rPr lang="sk-SK" sz="2700" dirty="0" err="1"/>
              <a:t>Néhrúa</a:t>
            </a:r>
            <a:r>
              <a:rPr lang="sk-SK" sz="2700" dirty="0"/>
              <a:t> a </a:t>
            </a:r>
            <a:r>
              <a:rPr lang="sk-SK" sz="2700" dirty="0" err="1"/>
              <a:t>Násira</a:t>
            </a:r>
            <a:endParaRPr lang="sk-SK" sz="2700" dirty="0"/>
          </a:p>
          <a:p>
            <a:r>
              <a:rPr lang="sk-SK" sz="2700" dirty="0"/>
              <a:t>v skutočnosti sa ukázala priveľká rozdielnosť krajín</a:t>
            </a:r>
          </a:p>
          <a:p>
            <a:r>
              <a:rPr lang="sk-SK" sz="2700" dirty="0"/>
              <a:t>pokus o druhú konferenciu stroskotal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800" dirty="0"/>
              <a:t>Bandunská konferencia</a:t>
            </a:r>
          </a:p>
        </p:txBody>
      </p:sp>
    </p:spTree>
    <p:extLst>
      <p:ext uri="{BB962C8B-B14F-4D97-AF65-F5344CB8AC3E}">
        <p14:creationId xmlns="" xmlns:p14="http://schemas.microsoft.com/office/powerpoint/2010/main" val="39086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800" dirty="0"/>
              <a:t>Vodcovia tretieho sveta</a:t>
            </a:r>
          </a:p>
        </p:txBody>
      </p:sp>
      <p:pic>
        <p:nvPicPr>
          <p:cNvPr id="4" name="Zástupný symbol obsahu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69659"/>
            <a:ext cx="1756228" cy="251576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83712"/>
            <a:ext cx="2952328" cy="246027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984670"/>
            <a:ext cx="2066280" cy="2436651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5496" y="4509120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            </a:t>
            </a:r>
            <a:r>
              <a:rPr lang="sk-SK" dirty="0" err="1" smtClean="0"/>
              <a:t>Sukarno</a:t>
            </a:r>
            <a:r>
              <a:rPr lang="sk-SK" dirty="0" smtClean="0"/>
              <a:t>                          </a:t>
            </a:r>
            <a:r>
              <a:rPr lang="sk-SK" dirty="0" err="1" smtClean="0"/>
              <a:t>Džaváharlál</a:t>
            </a:r>
            <a:r>
              <a:rPr lang="sk-SK" dirty="0" smtClean="0"/>
              <a:t> </a:t>
            </a:r>
            <a:r>
              <a:rPr lang="sk-SK" dirty="0" err="1" smtClean="0"/>
              <a:t>Néhrú</a:t>
            </a:r>
            <a:r>
              <a:rPr lang="sk-SK" dirty="0"/>
              <a:t>             </a:t>
            </a:r>
            <a:r>
              <a:rPr lang="sk-SK" dirty="0" smtClean="0"/>
              <a:t>         </a:t>
            </a:r>
            <a:r>
              <a:rPr lang="sk-SK" dirty="0" err="1" smtClean="0"/>
              <a:t>Džamál</a:t>
            </a:r>
            <a:r>
              <a:rPr lang="sk-SK" dirty="0" smtClean="0"/>
              <a:t> </a:t>
            </a:r>
            <a:r>
              <a:rPr lang="sk-SK" dirty="0" err="1"/>
              <a:t>Abd</a:t>
            </a:r>
            <a:r>
              <a:rPr lang="sk-SK" dirty="0"/>
              <a:t> </a:t>
            </a:r>
            <a:r>
              <a:rPr lang="sk-SK" dirty="0" err="1" smtClean="0"/>
              <a:t>an-Násir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267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2500" dirty="0"/>
              <a:t>60. roky – ďalší pokus o spoluprácu – sformovanie tzv. hnutia nezúčastnených</a:t>
            </a:r>
          </a:p>
          <a:p>
            <a:pPr>
              <a:lnSpc>
                <a:spcPct val="90000"/>
              </a:lnSpc>
            </a:pPr>
            <a:r>
              <a:rPr lang="sk-SK" sz="2500" dirty="0" err="1"/>
              <a:t>Násir</a:t>
            </a:r>
            <a:r>
              <a:rPr lang="sk-SK" sz="2500" dirty="0"/>
              <a:t>(Egypt), </a:t>
            </a:r>
            <a:r>
              <a:rPr lang="sk-SK" sz="2500" dirty="0" err="1"/>
              <a:t>Nehrú</a:t>
            </a:r>
            <a:r>
              <a:rPr lang="sk-SK" sz="2500" dirty="0"/>
              <a:t>(India), </a:t>
            </a:r>
            <a:r>
              <a:rPr lang="sk-SK" sz="2500" dirty="0" err="1"/>
              <a:t>J.B.Tito</a:t>
            </a:r>
            <a:r>
              <a:rPr lang="sk-SK" sz="2500" dirty="0"/>
              <a:t>(Juhoslávia)</a:t>
            </a:r>
          </a:p>
          <a:p>
            <a:pPr>
              <a:lnSpc>
                <a:spcPct val="90000"/>
              </a:lnSpc>
            </a:pPr>
            <a:r>
              <a:rPr lang="sk-SK" sz="2500" dirty="0"/>
              <a:t>proti vojensko-politickým blokom treba postaviť „tretiu silu“</a:t>
            </a:r>
          </a:p>
          <a:p>
            <a:pPr>
              <a:lnSpc>
                <a:spcPct val="90000"/>
              </a:lnSpc>
            </a:pPr>
            <a:r>
              <a:rPr lang="sk-SK" sz="2500" dirty="0"/>
              <a:t>rast popularity hnutia</a:t>
            </a:r>
          </a:p>
          <a:p>
            <a:pPr>
              <a:lnSpc>
                <a:spcPct val="90000"/>
              </a:lnSpc>
            </a:pPr>
            <a:r>
              <a:rPr lang="sk-SK" sz="2500" dirty="0"/>
              <a:t>s koncom studenej vojny hnutie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2500" dirty="0"/>
              <a:t> </a:t>
            </a:r>
            <a:r>
              <a:rPr lang="sk-SK" sz="2500" dirty="0" smtClean="0"/>
              <a:t>   stratilo </a:t>
            </a:r>
            <a:r>
              <a:rPr lang="sk-SK" sz="2500" dirty="0"/>
              <a:t>vnútornú súdržnosť</a:t>
            </a:r>
          </a:p>
          <a:p>
            <a:pPr>
              <a:lnSpc>
                <a:spcPct val="90000"/>
              </a:lnSpc>
            </a:pPr>
            <a:r>
              <a:rPr lang="sk-SK" sz="2500" dirty="0" err="1">
                <a:sym typeface="Symbol"/>
              </a:rPr>
              <a:t>nedostatočná</a:t>
            </a:r>
            <a:r>
              <a:rPr lang="sk-SK" sz="2500" dirty="0">
                <a:sym typeface="Symbol"/>
              </a:rPr>
              <a:t> hospodárska pomoc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sz="2500" dirty="0">
                <a:sym typeface="Symbol"/>
              </a:rPr>
              <a:t>    z bohatých krajín Západu</a:t>
            </a:r>
            <a:endParaRPr lang="sk-SK" sz="2500" dirty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800" dirty="0"/>
              <a:t>Hnutie nezúčastnených krajín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89040"/>
            <a:ext cx="2795095" cy="2068252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732240" y="59492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Josip</a:t>
            </a:r>
            <a:r>
              <a:rPr lang="sk-SK" dirty="0" smtClean="0"/>
              <a:t> </a:t>
            </a:r>
            <a:r>
              <a:rPr lang="sk-SK" dirty="0" err="1" smtClean="0"/>
              <a:t>Broz</a:t>
            </a:r>
            <a:r>
              <a:rPr lang="sk-SK" dirty="0" smtClean="0"/>
              <a:t> </a:t>
            </a:r>
            <a:r>
              <a:rPr lang="sk-SK" dirty="0" err="1" smtClean="0"/>
              <a:t>Tito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2096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z="2400" dirty="0"/>
          </a:p>
          <a:p>
            <a:r>
              <a:rPr lang="sk-SK" sz="2500" dirty="0"/>
              <a:t>vnútorný rozklad</a:t>
            </a:r>
          </a:p>
          <a:p>
            <a:r>
              <a:rPr lang="sk-SK" sz="2500" dirty="0"/>
              <a:t>časť krajín – cesta industrializácie, liberálna ekonomika – tzv. ázijské tigre(Južná Kórea, Taiwan, Hongkong, Singapur)</a:t>
            </a:r>
          </a:p>
          <a:p>
            <a:r>
              <a:rPr lang="sk-SK" sz="2500" dirty="0"/>
              <a:t>africké štáty upadajú a ostávajú naďalej chudobné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800" dirty="0"/>
              <a:t>Rozpad tretieho sveta </a:t>
            </a:r>
          </a:p>
        </p:txBody>
      </p:sp>
    </p:spTree>
    <p:extLst>
      <p:ext uri="{BB962C8B-B14F-4D97-AF65-F5344CB8AC3E}">
        <p14:creationId xmlns="" xmlns:p14="http://schemas.microsoft.com/office/powerpoint/2010/main" val="912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sz="1050" dirty="0" smtClean="0"/>
          </a:p>
          <a:p>
            <a:r>
              <a:rPr lang="sk-SK" sz="1050" dirty="0" smtClean="0"/>
              <a:t>https://commons.wikimedia.org/w/index.php?curid=350016</a:t>
            </a:r>
          </a:p>
          <a:p>
            <a:r>
              <a:rPr lang="sk-SK" sz="1050" dirty="0" smtClean="0"/>
              <a:t>http://www.mapsofworld.com/world-commonwealth-map.htm</a:t>
            </a:r>
          </a:p>
          <a:p>
            <a:r>
              <a:rPr lang="sk-SK" sz="1050" dirty="0"/>
              <a:t>https://sk.wikipedia.org/wiki/Indo%C4%8D%C3%ADnska_vojna#/media/File:HD-SN-99-02042.JPEG</a:t>
            </a:r>
          </a:p>
          <a:p>
            <a:r>
              <a:rPr lang="sk-SK" sz="1050" dirty="0"/>
              <a:t>http://i45.servimg.com/u/f45/11/45/98/54/cogny_12.jpg</a:t>
            </a:r>
          </a:p>
          <a:p>
            <a:r>
              <a:rPr lang="sk-SK" sz="1050" dirty="0"/>
              <a:t>http://www.teraz.sk/fotodennik/narodeni-6-juna/50324-fotografia.html#/fotodennik/fotografia/50326</a:t>
            </a:r>
          </a:p>
          <a:p>
            <a:r>
              <a:rPr lang="sk-SK" sz="1050" dirty="0"/>
              <a:t>https://www.pinterest.com/pin/431149364301507702/</a:t>
            </a:r>
          </a:p>
          <a:p>
            <a:r>
              <a:rPr lang="sk-SK" sz="1050" dirty="0"/>
              <a:t>https://sk.wikipedia.org/wiki/Indon%C3%A9zia#/media/File:Indonesia_ASEAN.PNG</a:t>
            </a:r>
          </a:p>
          <a:p>
            <a:r>
              <a:rPr lang="sk-SK" sz="1050" dirty="0"/>
              <a:t>https://mercedes-benz-publicarchive.com/marsPublic/en/instance/picture/Afrika-Rallye-Mditerrane-Le-Cap1959.xhtml?oid=106054</a:t>
            </a:r>
          </a:p>
          <a:p>
            <a:r>
              <a:rPr lang="sk-SK" sz="1050" dirty="0"/>
              <a:t>http://www.mafab.hu/movies/come-back-africa-5353.html</a:t>
            </a:r>
          </a:p>
          <a:p>
            <a:r>
              <a:rPr lang="sk-SK" sz="1100" dirty="0"/>
              <a:t>https://upload.wikimedia.org/wikipedia/commons/0/01/Presiden_Sukarno.jpg</a:t>
            </a:r>
          </a:p>
          <a:p>
            <a:r>
              <a:rPr lang="sk-SK" sz="1100" dirty="0"/>
              <a:t>http://www.thefamouspeople.com/profiles/images/jawaharlal-nehru-18.jpg</a:t>
            </a:r>
          </a:p>
          <a:p>
            <a:r>
              <a:rPr lang="sk-SK" sz="1100" dirty="0"/>
              <a:t>https://upload.wikimedia.org/wikipedia/commons/thumb/e/e4/Nasser_portrait2.jpg/212px-Nasser_portrait2.jpg</a:t>
            </a:r>
          </a:p>
          <a:p>
            <a:r>
              <a:rPr lang="sk-SK" sz="1100" dirty="0"/>
              <a:t>http://www.hkv.hr/images/stories/Dado_slike/tito_ubojicajpg.jpg</a:t>
            </a:r>
          </a:p>
          <a:p>
            <a:r>
              <a:rPr lang="sk-SK" sz="1100" dirty="0"/>
              <a:t>http://www.biography.com/people/idi-amin-9183487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800" dirty="0"/>
              <a:t>Zdroje obrázkov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208912" cy="1219200"/>
          </a:xfrm>
        </p:spPr>
        <p:txBody>
          <a:bodyPr>
            <a:normAutofit/>
          </a:bodyPr>
          <a:lstStyle/>
          <a:p>
            <a:r>
              <a:rPr lang="sk-SK" sz="6000" dirty="0" smtClean="0"/>
              <a:t>Ďakujeme za pozornosť</a:t>
            </a:r>
            <a:endParaRPr lang="sk-SK" sz="6000" dirty="0"/>
          </a:p>
        </p:txBody>
      </p:sp>
    </p:spTree>
    <p:extLst>
      <p:ext uri="{BB962C8B-B14F-4D97-AF65-F5344CB8AC3E}">
        <p14:creationId xmlns="" xmlns:p14="http://schemas.microsoft.com/office/powerpoint/2010/main" val="13740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5000660"/>
          </a:xfrm>
        </p:spPr>
        <p:txBody>
          <a:bodyPr>
            <a:noAutofit/>
          </a:bodyPr>
          <a:lstStyle/>
          <a:p>
            <a:r>
              <a:rPr lang="sk-SK" sz="2500" dirty="0"/>
              <a:t>Európske mocnosti – kritizované za nerešpektovanie kultúr  v kolonizovaných krajinách</a:t>
            </a:r>
          </a:p>
          <a:p>
            <a:r>
              <a:rPr lang="sk-SK" sz="2500" dirty="0"/>
              <a:t>Krajiny obsadené japonskou armádou: </a:t>
            </a:r>
            <a:r>
              <a:rPr lang="sk-SK" sz="2500" dirty="0" err="1"/>
              <a:t>Indočína</a:t>
            </a:r>
            <a:r>
              <a:rPr lang="sk-SK" sz="2500" dirty="0"/>
              <a:t>, Filipíny, Indonézia, Malajzia, Barma</a:t>
            </a:r>
          </a:p>
          <a:p>
            <a:r>
              <a:rPr lang="sk-SK" sz="2500" dirty="0"/>
              <a:t>Silneli separatistické hnutia</a:t>
            </a:r>
          </a:p>
          <a:p>
            <a:r>
              <a:rPr lang="sk-SK" sz="2500" dirty="0"/>
              <a:t>OSN vyhlásila Právo na sebaurčenie</a:t>
            </a:r>
          </a:p>
          <a:p>
            <a:r>
              <a:rPr lang="sk-SK" sz="2500" dirty="0"/>
              <a:t>USA naliehalo aby sa VB a </a:t>
            </a:r>
            <a:r>
              <a:rPr lang="sk-SK" sz="2500" dirty="0" err="1"/>
              <a:t>Fr</a:t>
            </a:r>
            <a:r>
              <a:rPr lang="sk-SK" sz="2500" dirty="0"/>
              <a:t>. </a:t>
            </a:r>
            <a:r>
              <a:rPr lang="sk-SK" sz="2500" dirty="0" smtClean="0"/>
              <a:t>z</a:t>
            </a:r>
            <a:r>
              <a:rPr lang="sk-SK" sz="2500" dirty="0" smtClean="0"/>
              <a:t>mierili </a:t>
            </a:r>
            <a:r>
              <a:rPr lang="sk-SK" sz="2500" dirty="0"/>
              <a:t>so situáciou  a začali sami likvidovať svoje koloniálne územia mierovou cestou</a:t>
            </a:r>
          </a:p>
          <a:p>
            <a:r>
              <a:rPr lang="sk-SK" sz="2500" dirty="0"/>
              <a:t>ZSSR – podporovali myšlienky dekolonizácie </a:t>
            </a:r>
          </a:p>
          <a:p>
            <a:endParaRPr lang="sk-SK" sz="27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Začiatok rozkladu koloniálnej sústavy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972072"/>
          </a:xfrm>
        </p:spPr>
        <p:txBody>
          <a:bodyPr numCol="1"/>
          <a:lstStyle/>
          <a:p>
            <a:r>
              <a:rPr lang="sk-SK" sz="2500" dirty="0"/>
              <a:t>VB – zmierila sa s nezvratným rozpadom svojej koloniálnej ríše</a:t>
            </a:r>
          </a:p>
          <a:p>
            <a:r>
              <a:rPr lang="sk-SK" sz="2500" dirty="0"/>
              <a:t>Francúzsko, Španielsko a Portugalsko si možnú stratu nechcelo a nevedelo predstaviť – pokúšali sa ich k sebe čo najužšie pripútať</a:t>
            </a:r>
            <a:endParaRPr lang="cs-CZ" sz="2500" dirty="0"/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800" dirty="0"/>
              <a:t>Nerovnaký prístup kolonizátorov</a:t>
            </a:r>
          </a:p>
        </p:txBody>
      </p:sp>
      <p:pic>
        <p:nvPicPr>
          <p:cNvPr id="4" name="Obrázok 3" descr="Colonization_19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67" y="3645024"/>
            <a:ext cx="7643866" cy="3138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829196"/>
          </a:xfrm>
        </p:spPr>
        <p:txBody>
          <a:bodyPr>
            <a:noAutofit/>
          </a:bodyPr>
          <a:lstStyle/>
          <a:p>
            <a:r>
              <a:rPr lang="sk-SK" sz="2500" dirty="0"/>
              <a:t>1931 – dobrovoľné združenie národov </a:t>
            </a:r>
          </a:p>
          <a:p>
            <a:pPr>
              <a:buNone/>
            </a:pPr>
            <a:r>
              <a:rPr lang="sk-SK" sz="2500" dirty="0"/>
              <a:t>    brit. kolónie s belošským osídlením Britov so zákonodarnou suverenitou</a:t>
            </a:r>
          </a:p>
          <a:p>
            <a:pPr>
              <a:buNone/>
            </a:pPr>
            <a:r>
              <a:rPr lang="sk-SK" sz="2500" dirty="0"/>
              <a:t>Po rozpade kolónii členstvo:</a:t>
            </a:r>
          </a:p>
          <a:p>
            <a:r>
              <a:rPr lang="sk-SK" sz="2500" dirty="0"/>
              <a:t>prijali – Kanada,</a:t>
            </a:r>
          </a:p>
          <a:p>
            <a:pPr>
              <a:buNone/>
            </a:pPr>
            <a:r>
              <a:rPr lang="sk-SK" sz="2500" dirty="0"/>
              <a:t> Austrália, JAR,</a:t>
            </a:r>
          </a:p>
          <a:p>
            <a:pPr>
              <a:buNone/>
            </a:pPr>
            <a:r>
              <a:rPr lang="sk-SK" sz="2500" dirty="0"/>
              <a:t> Nový Zéland,</a:t>
            </a:r>
          </a:p>
          <a:p>
            <a:pPr>
              <a:buNone/>
            </a:pPr>
            <a:r>
              <a:rPr lang="sk-SK" sz="2500" dirty="0"/>
              <a:t> New </a:t>
            </a:r>
            <a:r>
              <a:rPr lang="sk-SK" sz="2500" dirty="0" err="1"/>
              <a:t>Foundland</a:t>
            </a:r>
            <a:endParaRPr lang="sk-SK" sz="2500" dirty="0"/>
          </a:p>
          <a:p>
            <a:r>
              <a:rPr lang="sk-SK" sz="2500" dirty="0"/>
              <a:t>odmietli – Barma,</a:t>
            </a:r>
          </a:p>
          <a:p>
            <a:pPr>
              <a:buNone/>
            </a:pPr>
            <a:r>
              <a:rPr lang="sk-SK" sz="2500" dirty="0"/>
              <a:t> Somálsko, Kuvajt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800" dirty="0"/>
              <a:t>Britské spoločenstvo národov - </a:t>
            </a:r>
            <a:r>
              <a:rPr lang="sk-SK" sz="3800" dirty="0" err="1"/>
              <a:t>Commonwealth</a:t>
            </a:r>
            <a:endParaRPr lang="sk-SK" sz="3800" dirty="0"/>
          </a:p>
        </p:txBody>
      </p:sp>
      <p:pic>
        <p:nvPicPr>
          <p:cNvPr id="4" name="Obrázok 3" descr="dejepis obrazo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466164"/>
            <a:ext cx="4929190" cy="319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sk-SK" sz="2700" dirty="0"/>
              <a:t>VB súhlasila s nezávislosťou Indie a Barmy, no v Indii - vnútorné rozpory oslobodzujúcich sa krajín:</a:t>
            </a:r>
          </a:p>
          <a:p>
            <a:pPr>
              <a:lnSpc>
                <a:spcPct val="110000"/>
              </a:lnSpc>
            </a:pPr>
            <a:r>
              <a:rPr lang="sk-SK" sz="2700" dirty="0"/>
              <a:t>1. Indický národný kongres – za zachovanie </a:t>
            </a:r>
            <a:r>
              <a:rPr lang="sk-SK" sz="2700" dirty="0" err="1"/>
              <a:t>ind</a:t>
            </a:r>
            <a:r>
              <a:rPr lang="sk-SK" sz="2700" dirty="0"/>
              <a:t>. jednoty</a:t>
            </a:r>
          </a:p>
          <a:p>
            <a:pPr>
              <a:lnSpc>
                <a:spcPct val="110000"/>
              </a:lnSpc>
            </a:pPr>
            <a:r>
              <a:rPr lang="sk-SK" sz="2700" dirty="0"/>
              <a:t>na čele – </a:t>
            </a:r>
            <a:r>
              <a:rPr lang="sk-SK" sz="2700" dirty="0" err="1"/>
              <a:t>Mahátma</a:t>
            </a:r>
            <a:r>
              <a:rPr lang="sk-SK" sz="2700" dirty="0"/>
              <a:t> </a:t>
            </a:r>
            <a:r>
              <a:rPr lang="sk-SK" sz="2700" dirty="0" err="1"/>
              <a:t>Gándhí</a:t>
            </a:r>
            <a:r>
              <a:rPr lang="sk-SK" sz="2700" dirty="0"/>
              <a:t>, </a:t>
            </a:r>
            <a:r>
              <a:rPr lang="sk-SK" sz="2700" dirty="0" err="1"/>
              <a:t>Džavaharlál</a:t>
            </a:r>
            <a:r>
              <a:rPr lang="sk-SK" sz="2700" dirty="0"/>
              <a:t> </a:t>
            </a:r>
            <a:r>
              <a:rPr lang="sk-SK" sz="2700" dirty="0" err="1"/>
              <a:t>Néhrú</a:t>
            </a:r>
            <a:endParaRPr lang="sk-SK" sz="2700" dirty="0"/>
          </a:p>
          <a:p>
            <a:pPr>
              <a:lnSpc>
                <a:spcPct val="110000"/>
              </a:lnSpc>
            </a:pPr>
            <a:r>
              <a:rPr lang="sk-SK" sz="2700" dirty="0"/>
              <a:t>2. Moslimská liga – rozdelenie a vytvorenie moslimského štátu</a:t>
            </a:r>
          </a:p>
          <a:p>
            <a:pPr>
              <a:lnSpc>
                <a:spcPct val="110000"/>
              </a:lnSpc>
            </a:pPr>
            <a:r>
              <a:rPr lang="sk-SK" sz="2700" dirty="0"/>
              <a:t>na čele – </a:t>
            </a:r>
            <a:r>
              <a:rPr lang="sk-SK" sz="2700" dirty="0" err="1"/>
              <a:t>Alí</a:t>
            </a:r>
            <a:r>
              <a:rPr lang="sk-SK" sz="2700" dirty="0"/>
              <a:t> </a:t>
            </a:r>
            <a:r>
              <a:rPr lang="sk-SK" sz="2700" dirty="0" err="1"/>
              <a:t>Džinnáh</a:t>
            </a:r>
            <a:r>
              <a:rPr lang="sk-SK" sz="2700" dirty="0"/>
              <a:t>                               </a:t>
            </a:r>
            <a:endParaRPr lang="sk-SK" sz="2700" dirty="0" smtClean="0"/>
          </a:p>
          <a:p>
            <a:pPr marL="0" indent="0">
              <a:lnSpc>
                <a:spcPct val="110000"/>
              </a:lnSpc>
              <a:buNone/>
            </a:pPr>
            <a:endParaRPr lang="sk-SK" sz="2700" dirty="0" smtClean="0"/>
          </a:p>
          <a:p>
            <a:pPr>
              <a:lnSpc>
                <a:spcPct val="110000"/>
              </a:lnSpc>
            </a:pPr>
            <a:r>
              <a:rPr lang="sk-SK" sz="2700" dirty="0" smtClean="0"/>
              <a:t>Pod </a:t>
            </a:r>
            <a:r>
              <a:rPr lang="sk-SK" sz="2700" dirty="0"/>
              <a:t>hrozbou VB sa obe strany umiernili a krajina sa rozdelila na Indickú úniu a Pakistan (august 1947) </a:t>
            </a:r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800" dirty="0"/>
              <a:t>Indická otázka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/>
          </a:bodyPr>
          <a:lstStyle/>
          <a:p>
            <a:r>
              <a:rPr lang="sk-SK" sz="2500" dirty="0"/>
              <a:t>Začali sa masové presuny obyvateľstva- spory, vojny,  ktoré s prestávkami trvajú až do súčasnosti</a:t>
            </a:r>
          </a:p>
          <a:p>
            <a:r>
              <a:rPr lang="sk-SK" sz="2500" dirty="0" err="1"/>
              <a:t>Gándhí</a:t>
            </a:r>
            <a:r>
              <a:rPr lang="sk-SK" sz="2500" dirty="0"/>
              <a:t> sa snažil boju zabrániť a doplatil za to životom</a:t>
            </a:r>
          </a:p>
          <a:p>
            <a:r>
              <a:rPr lang="sk-SK" sz="2500" dirty="0"/>
              <a:t>1971 – od Pakistanu sa odtrhol Bangladéš</a:t>
            </a:r>
          </a:p>
          <a:p>
            <a:r>
              <a:rPr lang="sk-SK" sz="2500" dirty="0"/>
              <a:t>Pakistan – nábožensky orientovaný a upol sa na brit. </a:t>
            </a:r>
            <a:r>
              <a:rPr lang="sk-SK" sz="2500" dirty="0" err="1"/>
              <a:t>Commonwealth</a:t>
            </a:r>
            <a:endParaRPr lang="sk-SK" sz="2500" dirty="0"/>
          </a:p>
          <a:p>
            <a:r>
              <a:rPr lang="sk-SK" sz="2500" dirty="0"/>
              <a:t>India – sa zásluhou </a:t>
            </a:r>
            <a:r>
              <a:rPr lang="sk-SK" sz="2500" dirty="0" err="1"/>
              <a:t>Néhrúa</a:t>
            </a:r>
            <a:r>
              <a:rPr lang="sk-SK" sz="2500" dirty="0"/>
              <a:t> rozhodla pre pragmatickú podobu socializmu</a:t>
            </a:r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500" dirty="0"/>
              <a:t>snaha FR obnoviť kolóniu v </a:t>
            </a:r>
            <a:r>
              <a:rPr lang="sk-SK" sz="2500" dirty="0" err="1"/>
              <a:t>Indočíne</a:t>
            </a:r>
            <a:endParaRPr lang="sk-SK" sz="2500" dirty="0"/>
          </a:p>
          <a:p>
            <a:r>
              <a:rPr lang="sk-SK" sz="2500" dirty="0"/>
              <a:t>1941- boje </a:t>
            </a:r>
            <a:r>
              <a:rPr lang="sk-SK" sz="2500" dirty="0" err="1"/>
              <a:t>Vietminhu</a:t>
            </a:r>
            <a:r>
              <a:rPr lang="sk-SK" sz="2500" dirty="0"/>
              <a:t> proti japonským okupantom</a:t>
            </a:r>
          </a:p>
          <a:p>
            <a:r>
              <a:rPr lang="sk-SK" sz="2500" dirty="0"/>
              <a:t>september 1945- nezávislosť Vietnamu</a:t>
            </a:r>
          </a:p>
          <a:p>
            <a:r>
              <a:rPr lang="sk-SK" sz="2500" dirty="0"/>
              <a:t>Vietnamské cisárstvo, Laos, Kambodža</a:t>
            </a:r>
          </a:p>
          <a:p>
            <a:r>
              <a:rPr lang="sk-SK" sz="2500" dirty="0"/>
              <a:t>1954-Dien </a:t>
            </a:r>
            <a:r>
              <a:rPr lang="sk-SK" sz="2500" dirty="0" err="1"/>
              <a:t>Bien</a:t>
            </a:r>
            <a:r>
              <a:rPr lang="sk-SK" sz="2500" dirty="0"/>
              <a:t> </a:t>
            </a:r>
            <a:r>
              <a:rPr lang="sk-SK" sz="2500" dirty="0" err="1"/>
              <a:t>Phu</a:t>
            </a:r>
            <a:r>
              <a:rPr lang="sk-SK" sz="2500" dirty="0"/>
              <a:t>, prehra FR</a:t>
            </a:r>
          </a:p>
          <a:p>
            <a:r>
              <a:rPr lang="sk-SK" sz="2500" dirty="0"/>
              <a:t>Vietnam rozdelený na 2 štáty: -Vietnamská republika</a:t>
            </a:r>
          </a:p>
          <a:p>
            <a:pPr marL="0" indent="0">
              <a:buNone/>
            </a:pPr>
            <a:r>
              <a:rPr lang="sk-SK" sz="2500" dirty="0" smtClean="0"/>
              <a:t>                                                        -</a:t>
            </a:r>
            <a:r>
              <a:rPr lang="sk-SK" sz="2500" dirty="0"/>
              <a:t>južný Vietnam </a:t>
            </a:r>
          </a:p>
          <a:p>
            <a:endParaRPr lang="sk-SK" sz="27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800" dirty="0" err="1"/>
              <a:t>Indočínska</a:t>
            </a:r>
            <a:r>
              <a:rPr lang="sk-SK" sz="3800" dirty="0"/>
              <a:t> vojna</a:t>
            </a:r>
          </a:p>
        </p:txBody>
      </p:sp>
    </p:spTree>
    <p:extLst>
      <p:ext uri="{BB962C8B-B14F-4D97-AF65-F5344CB8AC3E}">
        <p14:creationId xmlns="" xmlns:p14="http://schemas.microsoft.com/office/powerpoint/2010/main" val="4387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https://upload.wikimedia.org/wikipedia/commons/thumb/1/16/HD-SN-99-02042.JPEG/300px-HD-SN-99-0204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224" y="692696"/>
            <a:ext cx="3987237" cy="4000528"/>
          </a:xfrm>
          <a:prstGeom prst="rect">
            <a:avLst/>
          </a:prstGeom>
          <a:noFill/>
        </p:spPr>
      </p:pic>
      <p:pic>
        <p:nvPicPr>
          <p:cNvPr id="5" name="Picture 4" descr="http://indochine54.free.fr/photos/vmgro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3313"/>
            <a:ext cx="3800475" cy="2676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062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500" dirty="0"/>
              <a:t>Maroko, Alžírsko, Tunisko</a:t>
            </a:r>
          </a:p>
          <a:p>
            <a:r>
              <a:rPr lang="sk-SK" sz="2500" dirty="0"/>
              <a:t>početná skupina francúzskych obyvateľov</a:t>
            </a:r>
          </a:p>
          <a:p>
            <a:r>
              <a:rPr lang="sk-SK" sz="2500" dirty="0"/>
              <a:t>tuniská a marocká nezávislosť</a:t>
            </a:r>
          </a:p>
          <a:p>
            <a:r>
              <a:rPr lang="sk-SK" sz="2500" dirty="0"/>
              <a:t>terorizmus a mestská partizánska vojna</a:t>
            </a:r>
          </a:p>
          <a:p>
            <a:r>
              <a:rPr lang="sk-SK" sz="2500" dirty="0"/>
              <a:t>1958-povstanie v Alžíri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800" dirty="0"/>
              <a:t>Otázka </a:t>
            </a:r>
            <a:r>
              <a:rPr lang="sk-SK" sz="3800" dirty="0" err="1"/>
              <a:t>Maghrebu</a:t>
            </a:r>
            <a:r>
              <a:rPr lang="sk-SK" sz="3800" dirty="0"/>
              <a:t> </a:t>
            </a:r>
          </a:p>
        </p:txBody>
      </p:sp>
      <p:pic>
        <p:nvPicPr>
          <p:cNvPr id="4" name="Picture 2" descr="https://s-media-cache-ak0.pinimg.com/736x/b5/91/45/b5914590cca9fcebee6277e5f15cb1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429000"/>
            <a:ext cx="4202404" cy="3214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27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216</TotalTime>
  <Words>719</Words>
  <Application>Microsoft Office PowerPoint</Application>
  <PresentationFormat>Prezentácia na obrazovke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Papier</vt:lpstr>
      <vt:lpstr>Rozpad koloniálnej sústavy a nástup „Tretieho sveta“</vt:lpstr>
      <vt:lpstr>Začiatok rozkladu koloniálnej sústavy</vt:lpstr>
      <vt:lpstr>Nerovnaký prístup kolonizátorov</vt:lpstr>
      <vt:lpstr>Britské spoločenstvo národov - Commonwealth</vt:lpstr>
      <vt:lpstr>Indická otázka</vt:lpstr>
      <vt:lpstr>Snímka 6</vt:lpstr>
      <vt:lpstr>Indočínska vojna</vt:lpstr>
      <vt:lpstr>Snímka 8</vt:lpstr>
      <vt:lpstr>Otázka Maghrebu </vt:lpstr>
      <vt:lpstr>Dekolonizačný proces v iných  štátoch</vt:lpstr>
      <vt:lpstr>Dekolonizácia v Afrike</vt:lpstr>
      <vt:lpstr>„Tretí svet“ po dekolonizácii</vt:lpstr>
      <vt:lpstr>„Tretí svet“ Arabských krajín</vt:lpstr>
      <vt:lpstr>Bandunská konferencia</vt:lpstr>
      <vt:lpstr>Vodcovia tretieho sveta</vt:lpstr>
      <vt:lpstr>Hnutie nezúčastnených krajín</vt:lpstr>
      <vt:lpstr>Rozpad tretieho sveta </vt:lpstr>
      <vt:lpstr>Zdroje obrázkov</vt:lpstr>
      <vt:lpstr>Ďakujeme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PC</dc:creator>
  <cp:lastModifiedBy>študent</cp:lastModifiedBy>
  <cp:revision>26</cp:revision>
  <dcterms:created xsi:type="dcterms:W3CDTF">2016-04-02T20:39:55Z</dcterms:created>
  <dcterms:modified xsi:type="dcterms:W3CDTF">2016-04-05T07:47:43Z</dcterms:modified>
</cp:coreProperties>
</file>